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81" r:id="rId4"/>
    <p:sldId id="270" r:id="rId5"/>
    <p:sldId id="289" r:id="rId6"/>
    <p:sldId id="291" r:id="rId7"/>
    <p:sldId id="290" r:id="rId8"/>
    <p:sldId id="283" r:id="rId9"/>
    <p:sldId id="284" r:id="rId10"/>
    <p:sldId id="285" r:id="rId11"/>
    <p:sldId id="286" r:id="rId12"/>
    <p:sldId id="287" r:id="rId13"/>
    <p:sldId id="288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118" autoAdjust="0"/>
  </p:normalViewPr>
  <p:slideViewPr>
    <p:cSldViewPr snapToGrid="0">
      <p:cViewPr varScale="1">
        <p:scale>
          <a:sx n="78" d="100"/>
          <a:sy n="78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0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6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4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5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Face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6211957" y="675873"/>
            <a:ext cx="5980042" cy="2660826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6221893" y="3342400"/>
            <a:ext cx="5980046" cy="2660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023072"/>
            <a:ext cx="5564188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Majority of computer-based labs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Compact Seating arrangements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Higher manpower for monitoring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Real-Time 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7" y="73778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Sub Problems to be solved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66960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523481" cy="1166590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57721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Real-time and push 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09391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791904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Head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Lip Movement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D41454BB-6C76-415B-73A6-E120F1B9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19172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5716460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Face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‘No</a:t>
            </a:r>
            <a:r>
              <a:rPr lang="en-US" dirty="0"/>
              <a:t>-</a:t>
            </a:r>
            <a:r>
              <a:rPr lang="en-US" sz="1600" dirty="0"/>
              <a:t>Face’ Detection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‘Multi-Face'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Tested Algorithms and Models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HOG feature classifier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MTCNN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MediaPipe Face Detection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CE4C96-D41F-2E7E-39EE-F4EEC5C9323B}"/>
              </a:ext>
            </a:extLst>
          </p:cNvPr>
          <p:cNvGrpSpPr/>
          <p:nvPr/>
        </p:nvGrpSpPr>
        <p:grpSpPr>
          <a:xfrm>
            <a:off x="6012180" y="2132432"/>
            <a:ext cx="11325900" cy="2724416"/>
            <a:chOff x="6012180" y="2132432"/>
            <a:chExt cx="11325900" cy="272441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2DCBB38-55E1-2467-AF0B-87BDE72FB0AE}"/>
                </a:ext>
              </a:extLst>
            </p:cNvPr>
            <p:cNvGrpSpPr/>
            <p:nvPr/>
          </p:nvGrpSpPr>
          <p:grpSpPr>
            <a:xfrm>
              <a:off x="6012180" y="2255705"/>
              <a:ext cx="11325900" cy="2601143"/>
              <a:chOff x="6083300" y="2255705"/>
              <a:chExt cx="11325900" cy="260114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54F9921-DD9F-612A-2A98-BA0AE3FE8521}"/>
                  </a:ext>
                </a:extLst>
              </p:cNvPr>
              <p:cNvGrpSpPr/>
              <p:nvPr/>
            </p:nvGrpSpPr>
            <p:grpSpPr>
              <a:xfrm>
                <a:off x="6083300" y="2255705"/>
                <a:ext cx="11325900" cy="2601143"/>
                <a:chOff x="6083300" y="2255705"/>
                <a:chExt cx="11325900" cy="2601143"/>
              </a:xfrm>
            </p:grpSpPr>
            <p:pic>
              <p:nvPicPr>
                <p:cNvPr id="30" name="Picture 29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EE41656-6340-9BDF-A8EB-47B4D238F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3300" y="2255705"/>
                  <a:ext cx="2510823" cy="2601143"/>
                </a:xfrm>
                <a:prstGeom prst="rect">
                  <a:avLst/>
                </a:prstGeom>
              </p:spPr>
            </p:pic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BDEB6BE-533C-ECF7-6208-AE2AC9A1C57F}"/>
                    </a:ext>
                  </a:extLst>
                </p:cNvPr>
                <p:cNvGrpSpPr/>
                <p:nvPr/>
              </p:nvGrpSpPr>
              <p:grpSpPr>
                <a:xfrm>
                  <a:off x="8742723" y="2827898"/>
                  <a:ext cx="1845650" cy="1498127"/>
                  <a:chOff x="8858864" y="4056453"/>
                  <a:chExt cx="1845650" cy="1498127"/>
                </a:xfrm>
              </p:grpSpPr>
              <p:pic>
                <p:nvPicPr>
                  <p:cNvPr id="49" name="Picture 48" descr="Icon&#10;&#10;Description automatically generated">
                    <a:extLst>
                      <a:ext uri="{FF2B5EF4-FFF2-40B4-BE49-F238E27FC236}">
                        <a16:creationId xmlns:a16="http://schemas.microsoft.com/office/drawing/2014/main" id="{B0EDC65D-CB50-7083-B1FA-3039BA11E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858864" y="4144886"/>
                    <a:ext cx="1219625" cy="132126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 descr="Graphical user interfac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D27B115-C297-39FB-D46A-7B18FF75A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22655" y="4056453"/>
                    <a:ext cx="1681859" cy="149812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9774DA5-EBB6-348F-DDC9-853B01748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6138" y="3576962"/>
                  <a:ext cx="738745" cy="2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CFEC38-8371-494F-2D01-B0E89AA6FBBC}"/>
                    </a:ext>
                  </a:extLst>
                </p:cNvPr>
                <p:cNvSpPr txBox="1"/>
                <p:nvPr/>
              </p:nvSpPr>
              <p:spPr>
                <a:xfrm>
                  <a:off x="9179600" y="4336183"/>
                  <a:ext cx="822960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2"/>
                  <a:r>
                    <a:rPr lang="en-US" sz="1200" dirty="0"/>
                    <a:t>Not Face</a:t>
                  </a:r>
                </a:p>
              </p:txBody>
            </p:sp>
            <p:pic>
              <p:nvPicPr>
                <p:cNvPr id="65" name="Picture 6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89F1A7B-BADF-D24C-684F-C61657B0D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83618" y="2343398"/>
                  <a:ext cx="1483301" cy="1321261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619F021A-161F-345B-7627-2E9AA2A3C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9932" y="3064598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8AA71695-0F86-FFC8-508A-863EDA628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9849" y="3348513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1" name="Picture 70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7FD5EE30-FB5E-5CCE-543C-CC220E3BC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3186" y="3346522"/>
                  <a:ext cx="1186009" cy="963036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CE42CEA-A188-F94C-C97D-51279FF92DC3}"/>
                  </a:ext>
                </a:extLst>
              </p:cNvPr>
              <p:cNvSpPr txBox="1"/>
              <p:nvPr/>
            </p:nvSpPr>
            <p:spPr>
              <a:xfrm>
                <a:off x="9179600" y="2535582"/>
                <a:ext cx="61402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1200" dirty="0"/>
                  <a:t>Face</a:t>
                </a:r>
              </a:p>
            </p:txBody>
          </p:sp>
        </p:grpSp>
        <p:pic>
          <p:nvPicPr>
            <p:cNvPr id="68" name="Picture 67" descr="A picture containing text, light, traffic&#10;&#10;Description automatically generated">
              <a:extLst>
                <a:ext uri="{FF2B5EF4-FFF2-40B4-BE49-F238E27FC236}">
                  <a16:creationId xmlns:a16="http://schemas.microsoft.com/office/drawing/2014/main" id="{5C256751-E58F-C55B-C021-497DAA6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052" y="2132432"/>
              <a:ext cx="1186009" cy="963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85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69782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Head Orientation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3D Coordinate Plane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MediaPipe Pose Estimation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Algorithm</a:t>
            </a: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Nose point coordinates (</a:t>
            </a:r>
            <a:r>
              <a:rPr lang="en-US" sz="1600" b="1" dirty="0"/>
              <a:t>N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Left and Right Ear point coordinates (</a:t>
            </a:r>
            <a:r>
              <a:rPr lang="en-US" sz="1600" b="1" dirty="0"/>
              <a:t>L </a:t>
            </a:r>
            <a:r>
              <a:rPr lang="en-US" sz="1600" dirty="0"/>
              <a:t>&amp;</a:t>
            </a:r>
            <a:r>
              <a:rPr lang="en-US" sz="1600" b="1" dirty="0"/>
              <a:t> 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LR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point (</a:t>
            </a:r>
            <a:r>
              <a:rPr lang="en-US" sz="1600" b="1" dirty="0"/>
              <a:t>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NM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Plane perpendicular to Camera (</a:t>
            </a:r>
            <a:r>
              <a:rPr lang="en-US" sz="1600" b="1" dirty="0"/>
              <a:t>P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Find angle between line </a:t>
            </a:r>
            <a:r>
              <a:rPr lang="en-US" sz="1600" b="1" dirty="0"/>
              <a:t>NM </a:t>
            </a:r>
            <a:r>
              <a:rPr lang="en-US" sz="1600" dirty="0"/>
              <a:t>&amp; plane </a:t>
            </a:r>
            <a:r>
              <a:rPr lang="en-US" sz="1600" b="1" dirty="0"/>
              <a:t>P</a:t>
            </a:r>
            <a:r>
              <a:rPr lang="en-US" sz="1600" dirty="0"/>
              <a:t> </a:t>
            </a:r>
            <a:endParaRPr lang="en-US" sz="1600" b="1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11" name="Picture 10" descr="Diagram">
            <a:extLst>
              <a:ext uri="{FF2B5EF4-FFF2-40B4-BE49-F238E27FC236}">
                <a16:creationId xmlns:a16="http://schemas.microsoft.com/office/drawing/2014/main" id="{689B83C2-9803-7EC8-2CBC-757DD36B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92" y="1965613"/>
            <a:ext cx="4489638" cy="35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4" y="481523"/>
            <a:ext cx="65718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Lip </a:t>
            </a:r>
            <a:r>
              <a:rPr lang="en-US" sz="4400" b="1" dirty="0"/>
              <a:t>Movement</a:t>
            </a:r>
            <a:r>
              <a:rPr lang="en-US" sz="4000" b="1" dirty="0"/>
              <a:t>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Collect sequence of frames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Recurrent Neural Network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Model pretrained using </a:t>
            </a:r>
            <a:r>
              <a:rPr lang="en-US" sz="1600" b="1" dirty="0"/>
              <a:t>dlib</a:t>
            </a:r>
            <a:r>
              <a:rPr lang="en-US" sz="1600" dirty="0"/>
              <a:t> face detector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Basis of Model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Consider 25 frames of the input webcam video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Fetch the points that mark the inner edges of the top and bottom lip.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the average pixel separation of A, B, 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Feed into the RNN model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B141CBD-0070-4ED9-B518-1C7A4C14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40" y="2008069"/>
            <a:ext cx="3322560" cy="41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T., </a:t>
            </a:r>
            <a:r>
              <a:rPr lang="en-US" sz="1200" b="0" i="0" dirty="0" err="1">
                <a:effectLst/>
                <a:latin typeface="+mj-lt"/>
              </a:rPr>
              <a:t>Narmatha</a:t>
            </a:r>
            <a:r>
              <a:rPr lang="en-US" sz="1200" b="0" i="0" dirty="0"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effectLst/>
                <a:latin typeface="+mj-lt"/>
              </a:rPr>
              <a:t>Veeramani</a:t>
            </a:r>
            <a:r>
              <a:rPr lang="en-US" sz="1200" b="0" i="0" dirty="0">
                <a:effectLst/>
                <a:latin typeface="+mj-lt"/>
              </a:rPr>
              <a:t>, C., </a:t>
            </a:r>
            <a:r>
              <a:rPr lang="en-US" sz="1200" b="0" i="0" dirty="0" err="1">
                <a:effectLst/>
                <a:latin typeface="+mj-lt"/>
              </a:rPr>
              <a:t>Bonato</a:t>
            </a:r>
            <a:r>
              <a:rPr lang="en-US" sz="1200" b="0" i="0" dirty="0"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1795</TotalTime>
  <Words>1062</Words>
  <Application>Microsoft Office PowerPoint</Application>
  <PresentationFormat>Widescreen</PresentationFormat>
  <Paragraphs>134</Paragraphs>
  <Slides>15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Ion</vt:lpstr>
      <vt:lpstr>Suspicious Face Recognition</vt:lpstr>
      <vt:lpstr>The Problem</vt:lpstr>
      <vt:lpstr>Sub Problems to be solved</vt:lpstr>
      <vt:lpstr>The Proposed System</vt:lpstr>
      <vt:lpstr>Face Detection</vt:lpstr>
      <vt:lpstr>Head Orientation Detection</vt:lpstr>
      <vt:lpstr>Lip Movement Detection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304</cp:revision>
  <dcterms:created xsi:type="dcterms:W3CDTF">2021-07-21T18:44:12Z</dcterms:created>
  <dcterms:modified xsi:type="dcterms:W3CDTF">2023-01-06T19:18:32Z</dcterms:modified>
</cp:coreProperties>
</file>